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5"/>
  </p:notesMasterIdLst>
  <p:sldIdLst>
    <p:sldId id="256" r:id="rId2"/>
    <p:sldId id="262" r:id="rId3"/>
    <p:sldId id="263" r:id="rId4"/>
    <p:sldId id="257" r:id="rId5"/>
    <p:sldId id="270" r:id="rId6"/>
    <p:sldId id="258" r:id="rId7"/>
    <p:sldId id="259" r:id="rId8"/>
    <p:sldId id="264" r:id="rId9"/>
    <p:sldId id="266" r:id="rId10"/>
    <p:sldId id="267" r:id="rId11"/>
    <p:sldId id="268" r:id="rId12"/>
    <p:sldId id="260" r:id="rId13"/>
    <p:sldId id="26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8000"/>
    <a:srgbClr val="FFFFCC"/>
    <a:srgbClr val="CCECFF"/>
    <a:srgbClr val="C9D4D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336" autoAdjust="0"/>
  </p:normalViewPr>
  <p:slideViewPr>
    <p:cSldViewPr>
      <p:cViewPr varScale="1">
        <p:scale>
          <a:sx n="55" d="100"/>
          <a:sy n="55" d="100"/>
        </p:scale>
        <p:origin x="-73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35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35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9F39CF4-F617-4B2E-9420-8E2062C0C50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5ACF51-BD89-4E5B-9970-4833ED7C463F}" type="slidenum">
              <a:rPr lang="en-US"/>
              <a:pPr/>
              <a:t>1</a:t>
            </a:fld>
            <a:endParaRPr lang="en-US"/>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a:t>What we’re addressing in this portion of today’s conference is, “Are imaging tests purely objective data points? Does the radiologist interpret the images best in the absence or presence of pertinent knowledge of the clinical setting?”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F0765A-71BA-412E-9E38-57C1CB415D0E}" type="slidenum">
              <a:rPr lang="en-US"/>
              <a:pPr/>
              <a:t>10</a:t>
            </a:fld>
            <a:endParaRPr lang="en-US"/>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a:t>	Radiologists need first to make critical observations and then to analyze them well toward constructive decision making.</a:t>
            </a:r>
          </a:p>
          <a:p>
            <a:r>
              <a:rPr lang="en-US"/>
              <a:t>	There is a lot of literature from the field of sensory perception generally as well as radiology in particular that supports the knowledge that both visual observations and subsequent analysis are improved, each is improved, consciously and unconsciously, by clues.  Provided, pertinent clinical information serves as this sort of clue.</a:t>
            </a:r>
          </a:p>
          <a:p>
            <a:r>
              <a:rPr lang="en-US"/>
              <a:t>	Unfortunately, incorrect or misleading provided information can misclue to misdiagnosis, as we saw in both the Brigham study and the report from England.</a:t>
            </a:r>
          </a:p>
          <a:p>
            <a:r>
              <a:rPr lang="en-US"/>
              <a:t>	Similarly, absent pertinent information non clues toward diminished sensitivity certainly, and probably also lessened specificity.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261B06-0F45-4B5A-9A07-3C9BB9F86A9B}" type="slidenum">
              <a:rPr lang="en-US"/>
              <a:pPr/>
              <a:t>11</a:t>
            </a:fld>
            <a:endParaRPr lang="en-US"/>
          </a:p>
        </p:txBody>
      </p:sp>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a:t>	This is about doing right by our patients, jointly.</a:t>
            </a:r>
          </a:p>
          <a:p>
            <a:r>
              <a:rPr lang="en-US"/>
              <a:t>	But, just what is the medicolegal implication of our discussion so far?</a:t>
            </a:r>
          </a:p>
          <a:p>
            <a:r>
              <a:rPr lang="en-US"/>
              <a:t>	Not providing pertinent information to the radiologist, known to the requesting provider at the time of the request, could lead to misdiagnosis, just as much if not </a:t>
            </a:r>
            <a:r>
              <a:rPr lang="en-US" b="1"/>
              <a:t>more</a:t>
            </a:r>
            <a:r>
              <a:rPr lang="en-US"/>
              <a:t> likely to place that requesting provider at risk as the radiologist!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6F08FC-A4B0-4A4D-B3A2-C099F6578674}" type="slidenum">
              <a:rPr lang="en-US"/>
              <a:pPr/>
              <a:t>12</a:t>
            </a:fld>
            <a:endParaRPr lang="en-US"/>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n-US"/>
              <a:t>	There can be a shift of malpractice exposure from radiologist to requesting provider for not providing pertinent clinical information.  Here’s a case in point from just a few years ago.</a:t>
            </a:r>
          </a:p>
          <a:p>
            <a:r>
              <a:rPr lang="en-US"/>
              <a:t>	A woman appropriately on steroids chronically happens to get diverticulitis, treated with a segmental resection and temporary colostomy.  When the acute episode is over, in anticipation of undoing the colostomy, the surgeon requests a barium enema, to make sure he is not about to repair the colon of woman who might incidentally have a cancer.  Sounds reasonable, so far.</a:t>
            </a:r>
          </a:p>
          <a:p>
            <a:r>
              <a:rPr lang="en-US"/>
              <a:t>	But the surgeon simply does not tell the radiologist about the steroids.  The outpatient enema is performed with usual technique, and perforation occurs, which led in this case to scarring and adhesions.  It was never possible to undo the colostomy.  The woman sued.</a:t>
            </a:r>
          </a:p>
          <a:p>
            <a:r>
              <a:rPr lang="en-US"/>
              <a:t>	Steroids are a known, relative contraindication to barium enema.  Either the surgeon knew about the steroids and was at fault for not informing the radiologist, or the surgeon did not know and was at fault for that knowledge gap.  The jury found the radiologist not guilty on that basis, acknowledging that radiologists would not in the usual performance of their duties necessarily or customarily look for all contraindications to studies ordered, if those should be readily pointed out by the requesting provider.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F2F49C-4142-41CC-A75E-BC6916C3043C}" type="slidenum">
              <a:rPr lang="en-US"/>
              <a:pPr/>
              <a:t>13</a:t>
            </a:fld>
            <a:endParaRPr lang="en-US"/>
          </a:p>
        </p:txBody>
      </p:sp>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t>	Aside from the medicolegal burden, is providing brief but pertinent data helpful to our patients?  Yes!</a:t>
            </a:r>
          </a:p>
          <a:p>
            <a:r>
              <a:rPr lang="en-US"/>
              <a:t>	Does leaving out pertinent information, or providing misinformation, hurt?  Unfortunately, yes, it does.</a:t>
            </a:r>
          </a:p>
          <a:p>
            <a:r>
              <a:rPr lang="en-US"/>
              <a:t>	Lastly, do we radiologists at Tufts Medical Center routinely get excellent, brief histories in the requests for imaging exams.  Sadly, we get lacking information about as often as excellent information.  Most often, we get very minimal information.  A CXR that says, “chest pain” when it is really chest wall pain.  A hand exam is ordered that says, “pain” when the problem is the finger – so a finger exam should have been ordered and NOT a hand X-ray – and the “pain” was really pain after a fall yesterday on the ice with hyperextension of the finger.</a:t>
            </a:r>
          </a:p>
          <a:p>
            <a:r>
              <a:rPr lang="en-US"/>
              <a:t>	We radiologists are simply human.  Over time, we notice the clinicians who provide us with reliably valid and useful information, and those who do not.  We sense a desire by the former to do the utmost for their patients, engendering in us the desire to do the same.  Unfortunately, rightly or wrongly so, we similarly perceive an inclination by the latter to be careless, unreliable or uncaring, perhaps lessening our own success in helping them to help our patients.  I am not saying that radiologists are correct in all these assessments; rather, I’m merely saying that radiologists are human, and these are understandable and expectable reactions that do in fact occur.  To the extent that you as requesting providers improve the brief information you supply to radiologists in the electronic request process, you will improve outcomes for your patients while diminishing your medicolegal risk – a win, win for all.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6DEA87-C7B4-4454-A845-7A359F58D523}" type="slidenum">
              <a:rPr lang="en-US"/>
              <a:pPr/>
              <a:t>2</a:t>
            </a:fld>
            <a:endParaRPr lang="en-U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a:t>The key issues are human dependence, including sensory perception, quantitative and qualitative assessments and decision making.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50A65F-0345-4FFB-96DF-BCBEE6265D5C}" type="slidenum">
              <a:rPr lang="en-US"/>
              <a:pPr/>
              <a:t>3</a:t>
            </a:fld>
            <a:endParaRPr lang="en-US"/>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r>
              <a:rPr lang="en-US"/>
              <a:t>The radiologist’s eyes and mind percolate together and cajole each other toward human-dependent assessments, conclusions and recommendations.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79D305-68CB-4599-B355-2775DA92E40F}" type="slidenum">
              <a:rPr lang="en-US"/>
              <a:pPr/>
              <a:t>4</a:t>
            </a:fld>
            <a:endParaRPr lang="en-US"/>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US"/>
              <a:t>The operant and related question, then, is, “Should I provide pertinent background information to the radiologist or withhold it?”  Has that actually been studied in any imaging setting, with real cases and live radiologists?  Or, are we simply dependent on the pleas of most radiologists to be given such information?”</a:t>
            </a:r>
          </a:p>
          <a:p>
            <a:r>
              <a:rPr lang="en-US"/>
              <a:t>	One element of your own decision making on that point that you need to know is this . . . .  If you do not provide the pertinent clinical information, be assured that only occasionally will the radiologist glean it from one limb of the electronic medical record or another – not usually and not typically.  It is not part of the typical workflow of a radiologist, nor will it likely ever be, to search for background information beyond that provided by the requesting provider as the clinical indication for the study, and it cannot be, particularly since some or all of that background may have occurred elsewhere.  It is also not community nor academic practice for radiologists to engage chart review prior to interpreting exams.  So, the reality of the situation is that – most often – the radiologist interpreting an exam will base much of his or her process on the provided pertinent clinical information.</a:t>
            </a:r>
          </a:p>
          <a:p>
            <a:r>
              <a:rPr lang="en-US"/>
              <a:t>	So, does it help your patients if such information is actually provided to the radiologist?  Has this been looked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439D0F-4D22-455A-831A-FA7B05EA59AF}" type="slidenum">
              <a:rPr lang="en-US"/>
              <a:pPr/>
              <a:t>5</a:t>
            </a:fld>
            <a:endParaRPr lang="en-US"/>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a:t>	Let’s look briefly at a few studies toward some enlightenment.</a:t>
            </a:r>
          </a:p>
          <a:p>
            <a:r>
              <a:rPr lang="en-US"/>
              <a:t>	The first comes from MGH in 2002.  733 patients.  561 got unenhanced CTs.  Sensitivity and specificity dropped from 52% and 95% with history, respectively, down to 38% and 89%, without the history of suspicion of stroke.</a:t>
            </a:r>
          </a:p>
          <a:p>
            <a:r>
              <a:rPr lang="en-US"/>
              <a:t>	The authors concluded, “Availability of a clinical </a:t>
            </a:r>
            <a:r>
              <a:rPr lang="en-US" sz="1400">
                <a:solidFill>
                  <a:srgbClr val="008000"/>
                </a:solidFill>
              </a:rPr>
              <a:t>history indicating that early stroke is suspected significantly improves the sensitivity for detecting strokes on unenhanced CT without reducing specificity.”</a:t>
            </a:r>
          </a:p>
          <a:p>
            <a:r>
              <a:rPr lang="en-US" sz="1400">
                <a:solidFill>
                  <a:srgbClr val="008000"/>
                </a:solidFill>
              </a:rPr>
              <a:t>	What about another body part and different modality?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57EA5D-3DDE-4146-8F53-BFF106F0965B}" type="slidenum">
              <a:rPr lang="en-US"/>
              <a:pPr/>
              <a:t>6</a:t>
            </a:fld>
            <a:endParaRPr lang="en-US"/>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a:t>	OK, then.  What about chest X-rays and lung cancer.  From the University of Kentucky in 1990.  I can’t enumerate the data, since this is a review article with 77 references.  The author concludes, “</a:t>
            </a:r>
            <a:r>
              <a:rPr lang="en-US" sz="1400">
                <a:solidFill>
                  <a:srgbClr val="008000"/>
                </a:solidFill>
              </a:rPr>
              <a:t>perceptual errors can be reduced by … assimilation of the patient’s history and clinical symptoms in the decision-making process …” amongst other factors.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EE33D6-19A2-4C89-A107-6251B8FF3F7E}" type="slidenum">
              <a:rPr lang="en-US"/>
              <a:pPr/>
              <a:t>7</a:t>
            </a:fld>
            <a:endParaRPr lang="en-US"/>
          </a:p>
        </p:txBody>
      </p:sp>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a:t>	Here’s a particularly interesting and ingenious chest X-ray study, from the Brigham in 1981.  These guys put seven CXRs with eight abnormalities into the daily piles of radiology residents, later to be checked and finalized by attendings. The eight abnormalities were visually subtle but definitely abnormal, like a nodule, dilated esophagus or destruction of part of a rib.  And, they put these cases into piles of residents to read, sometimes with suggestive history, versus sometimes with irrelevant history.  For one thing, the irrelevant history sometimes led to actually incorrect interpretations of findings that were not present.  Importantly, overall, t</a:t>
            </a:r>
            <a:r>
              <a:rPr lang="en-US">
                <a:solidFill>
                  <a:srgbClr val="008000"/>
                </a:solidFill>
              </a:rPr>
              <a:t>here was a statistically significant increase in the rate of true positive readings in the presence of a suggestive as compared to nonsuggestive history: improvement from 16% to 72% for residents’ readings, and from 38% to 84% for combined resident-staff readings.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F9227F-8F2A-4D06-8996-F26A55B00BED}" type="slidenum">
              <a:rPr lang="en-US"/>
              <a:pPr/>
              <a:t>8</a:t>
            </a:fld>
            <a:endParaRPr lang="en-US"/>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a:t>	This study from England in 2000 took a look at CT.  It was blinded and prospective.  50 patients.  Each case was read by a radiologist without history, then by another after the history was provided.  Nineteen reports were changed.  Clinical follow-up was available for 15 of the 19.  10 of the 15 were improved by having history; five were less accurate.  However, in 3 of those 5 cases, the provided clinical information had been incorrect.</a:t>
            </a:r>
          </a:p>
          <a:p>
            <a:r>
              <a:rPr lang="en-US"/>
              <a:t>	The authors concluded that clinical information does affect CT reports, that it does matter beneficially if the information is correct, that it matters adversely if the information is incorrect, and that the responsibility for the veracity and pertinence of the provided information is the requesting provider’s.</a:t>
            </a:r>
          </a:p>
          <a:p>
            <a:r>
              <a:rPr lang="en-US"/>
              <a:t>	Those of you with a bit more experience at this point might be beginning to perceive the medicolegal implications of this.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AED4F8-D2F7-4127-8E22-1240E1F4E457}" type="slidenum">
              <a:rPr lang="en-US"/>
              <a:pPr/>
              <a:t>9</a:t>
            </a:fld>
            <a:endParaRPr lang="en-US"/>
          </a:p>
        </p:txBody>
      </p:sp>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a:t>	Alliterative errors are those occurring by a radiologist based on another radiologist.  For instance, Dr. X reads today’s CXR of Mr. Smith.  At first, Dr. X see a strange finding at the right upper chest.  He compares to the prior and sees no change, and notes that Dr. Y had previously attributed the finding to developmental anomaly of the overlying rib.  That fits nicely, and Dr. X then convinces himself or herself that that is indeed the case now, too.  It’s a sort of bias at the interpretive stage, after the perceptive stage of image interpretation, based on another radiologist’s prior interpretation.</a:t>
            </a:r>
          </a:p>
          <a:p>
            <a:r>
              <a:rPr lang="en-US"/>
              <a:t>	Leonard Berlin is a practicing academic and community radiologist who has authored hundreds of articles on the medicolegal aspects of radiology.  He concludes with regard to alliterative errors that, “</a:t>
            </a:r>
            <a:r>
              <a:rPr lang="en-US" sz="1400">
                <a:solidFill>
                  <a:srgbClr val="008000"/>
                </a:solidFill>
              </a:rPr>
              <a:t>There is no doubt that knowledge of a patient’s history and clinical findings improves accuracy of radiologic interpretations.”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D97963-BB6B-4BFE-AE2A-D7C5FE09175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69C85E-48AF-4F42-B75C-44C16D4B629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961489-91E3-45AF-9618-1FE02272142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F84DEA-8093-43B3-B1D2-245A9B5536F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4CCDEC-0C5B-45F7-8FAD-9699665E54A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9B4A633-452E-4EF3-BA58-E9AB6ABA758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D717B57-FFBC-4A58-9F5E-1780D42FFAD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EB58B0E-9126-4D61-9D5B-501C44C3849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EDF5AF1-1EBE-4F2E-9453-32C37582812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C7A90FB-41EC-4D52-9F89-504209EF30E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C64E75-E3FC-47CB-8D9F-015F37D6A37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A4E1BB7-5CE8-486A-9620-4890071A20F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533400"/>
            <a:ext cx="7772400" cy="1470025"/>
          </a:xfrm>
        </p:spPr>
        <p:txBody>
          <a:bodyPr/>
          <a:lstStyle/>
          <a:p>
            <a:r>
              <a:rPr lang="en-US" sz="3200">
                <a:solidFill>
                  <a:schemeClr val="accent2"/>
                </a:solidFill>
              </a:rPr>
              <a:t>Doing the Right Thing</a:t>
            </a:r>
          </a:p>
        </p:txBody>
      </p:sp>
      <p:sp>
        <p:nvSpPr>
          <p:cNvPr id="2051" name="Rectangle 3"/>
          <p:cNvSpPr>
            <a:spLocks noGrp="1" noChangeArrowheads="1"/>
          </p:cNvSpPr>
          <p:nvPr>
            <p:ph type="subTitle" idx="1"/>
          </p:nvPr>
        </p:nvSpPr>
        <p:spPr>
          <a:xfrm>
            <a:off x="1371600" y="2362200"/>
            <a:ext cx="6400800" cy="2895600"/>
          </a:xfrm>
        </p:spPr>
        <p:txBody>
          <a:bodyPr/>
          <a:lstStyle/>
          <a:p>
            <a:pPr>
              <a:lnSpc>
                <a:spcPct val="80000"/>
              </a:lnSpc>
            </a:pPr>
            <a:r>
              <a:rPr lang="en-US" sz="2400">
                <a:solidFill>
                  <a:schemeClr val="bg2"/>
                </a:solidFill>
              </a:rPr>
              <a:t>Does it help my patients if I give the radiologist pertinent clinical information?</a:t>
            </a:r>
          </a:p>
          <a:p>
            <a:pPr>
              <a:lnSpc>
                <a:spcPct val="80000"/>
              </a:lnSpc>
            </a:pPr>
            <a:endParaRPr lang="en-US" sz="2400">
              <a:solidFill>
                <a:schemeClr val="bg2"/>
              </a:solidFill>
            </a:endParaRPr>
          </a:p>
          <a:p>
            <a:pPr>
              <a:lnSpc>
                <a:spcPct val="80000"/>
              </a:lnSpc>
            </a:pPr>
            <a:r>
              <a:rPr lang="en-US" sz="2000" i="1">
                <a:solidFill>
                  <a:schemeClr val="accent2"/>
                </a:solidFill>
              </a:rPr>
              <a:t>Or . . .</a:t>
            </a:r>
          </a:p>
          <a:p>
            <a:pPr>
              <a:lnSpc>
                <a:spcPct val="80000"/>
              </a:lnSpc>
            </a:pPr>
            <a:endParaRPr lang="en-US" sz="2000" i="1">
              <a:solidFill>
                <a:schemeClr val="accent2"/>
              </a:solidFill>
            </a:endParaRPr>
          </a:p>
          <a:p>
            <a:pPr>
              <a:lnSpc>
                <a:spcPct val="80000"/>
              </a:lnSpc>
            </a:pPr>
            <a:r>
              <a:rPr lang="en-US" sz="2400">
                <a:solidFill>
                  <a:schemeClr val="bg2"/>
                </a:solidFill>
              </a:rPr>
              <a:t>Should an imaging report depend only on the images, as a [Cr] depends exclusively on the blood sample submitted, </a:t>
            </a:r>
            <a:r>
              <a:rPr lang="en-US" sz="2400" b="1" i="1">
                <a:solidFill>
                  <a:schemeClr val="bg2"/>
                </a:solidFill>
              </a:rPr>
              <a:t>regardless of history, signs and symptoms</a:t>
            </a:r>
            <a:r>
              <a:rPr lang="en-US" sz="2400">
                <a:solidFill>
                  <a:schemeClr val="bg2"/>
                </a:solidFill>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200">
                <a:solidFill>
                  <a:schemeClr val="accent2"/>
                </a:solidFill>
              </a:rPr>
              <a:t>Doing the Right Thing</a:t>
            </a:r>
          </a:p>
        </p:txBody>
      </p:sp>
      <p:sp>
        <p:nvSpPr>
          <p:cNvPr id="17411" name="Rectangle 3"/>
          <p:cNvSpPr>
            <a:spLocks noGrp="1" noChangeArrowheads="1"/>
          </p:cNvSpPr>
          <p:nvPr>
            <p:ph type="body" idx="1"/>
          </p:nvPr>
        </p:nvSpPr>
        <p:spPr>
          <a:xfrm>
            <a:off x="457200" y="1371600"/>
            <a:ext cx="8229600" cy="4267200"/>
          </a:xfrm>
        </p:spPr>
        <p:txBody>
          <a:bodyPr/>
          <a:lstStyle/>
          <a:p>
            <a:pPr algn="ctr">
              <a:lnSpc>
                <a:spcPct val="80000"/>
              </a:lnSpc>
              <a:buFontTx/>
              <a:buNone/>
            </a:pPr>
            <a:r>
              <a:rPr lang="en-US" sz="2800" i="1">
                <a:solidFill>
                  <a:schemeClr val="bg2"/>
                </a:solidFill>
              </a:rPr>
              <a:t>Does it help my patients if I give the radiologist pertinent clinical information?</a:t>
            </a:r>
          </a:p>
          <a:p>
            <a:pPr algn="ctr">
              <a:lnSpc>
                <a:spcPct val="80000"/>
              </a:lnSpc>
              <a:buFontTx/>
              <a:buNone/>
            </a:pPr>
            <a:endParaRPr lang="en-US" sz="2400">
              <a:solidFill>
                <a:srgbClr val="008000"/>
              </a:solidFill>
            </a:endParaRPr>
          </a:p>
          <a:p>
            <a:pPr algn="ctr">
              <a:lnSpc>
                <a:spcPct val="80000"/>
              </a:lnSpc>
              <a:buFontTx/>
              <a:buNone/>
            </a:pPr>
            <a:r>
              <a:rPr lang="en-US" sz="2400">
                <a:solidFill>
                  <a:srgbClr val="008000"/>
                </a:solidFill>
              </a:rPr>
              <a:t>Medical imaging interpretations depend on human sensory perception and subsequent decision making.</a:t>
            </a:r>
          </a:p>
          <a:p>
            <a:pPr algn="ctr">
              <a:lnSpc>
                <a:spcPct val="80000"/>
              </a:lnSpc>
              <a:buFontTx/>
              <a:buNone/>
            </a:pPr>
            <a:r>
              <a:rPr lang="en-US" sz="2400" u="sng">
                <a:solidFill>
                  <a:srgbClr val="008000"/>
                </a:solidFill>
              </a:rPr>
              <a:t>Both</a:t>
            </a:r>
            <a:r>
              <a:rPr lang="en-US" sz="2400">
                <a:solidFill>
                  <a:srgbClr val="008000"/>
                </a:solidFill>
              </a:rPr>
              <a:t> are aided by what might be called </a:t>
            </a:r>
            <a:r>
              <a:rPr lang="en-US" sz="2400" i="1">
                <a:solidFill>
                  <a:srgbClr val="008000"/>
                </a:solidFill>
              </a:rPr>
              <a:t>appropriate</a:t>
            </a:r>
            <a:r>
              <a:rPr lang="en-US" sz="2400">
                <a:solidFill>
                  <a:srgbClr val="008000"/>
                </a:solidFill>
              </a:rPr>
              <a:t> “clues.”  </a:t>
            </a:r>
          </a:p>
          <a:p>
            <a:pPr algn="ctr">
              <a:lnSpc>
                <a:spcPct val="80000"/>
              </a:lnSpc>
              <a:buFontTx/>
              <a:buNone/>
            </a:pPr>
            <a:endParaRPr lang="en-US" sz="2400">
              <a:solidFill>
                <a:srgbClr val="008000"/>
              </a:solidFill>
            </a:endParaRPr>
          </a:p>
          <a:p>
            <a:pPr algn="ctr">
              <a:lnSpc>
                <a:spcPct val="80000"/>
              </a:lnSpc>
              <a:buFontTx/>
              <a:buNone/>
            </a:pPr>
            <a:r>
              <a:rPr lang="en-US" sz="2400">
                <a:solidFill>
                  <a:srgbClr val="008000"/>
                </a:solidFill>
              </a:rPr>
              <a:t>These clues are conscious and unconscious, and are derived from provided pertinent clinical information.</a:t>
            </a:r>
          </a:p>
          <a:p>
            <a:pPr algn="ctr">
              <a:lnSpc>
                <a:spcPct val="80000"/>
              </a:lnSpc>
              <a:buFontTx/>
              <a:buNone/>
            </a:pPr>
            <a:endParaRPr lang="en-US" sz="2400">
              <a:solidFill>
                <a:srgbClr val="008000"/>
              </a:solidFill>
            </a:endParaRPr>
          </a:p>
          <a:p>
            <a:pPr algn="ctr">
              <a:lnSpc>
                <a:spcPct val="80000"/>
              </a:lnSpc>
              <a:buFontTx/>
              <a:buNone/>
            </a:pPr>
            <a:r>
              <a:rPr lang="en-US" sz="2400">
                <a:solidFill>
                  <a:srgbClr val="008000"/>
                </a:solidFill>
              </a:rPr>
              <a:t>Incorrect or misleading information can similarly mis-clue toward mis-diagnosis.</a:t>
            </a:r>
          </a:p>
          <a:p>
            <a:pPr>
              <a:lnSpc>
                <a:spcPct val="80000"/>
              </a:lnSpc>
            </a:pPr>
            <a:endParaRPr 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3200">
                <a:solidFill>
                  <a:schemeClr val="accent2"/>
                </a:solidFill>
              </a:rPr>
              <a:t>Doing the Right Thing</a:t>
            </a:r>
          </a:p>
        </p:txBody>
      </p:sp>
      <p:sp>
        <p:nvSpPr>
          <p:cNvPr id="18435" name="Rectangle 3"/>
          <p:cNvSpPr>
            <a:spLocks noGrp="1" noChangeArrowheads="1"/>
          </p:cNvSpPr>
          <p:nvPr>
            <p:ph type="body" idx="1"/>
          </p:nvPr>
        </p:nvSpPr>
        <p:spPr/>
        <p:txBody>
          <a:bodyPr/>
          <a:lstStyle/>
          <a:p>
            <a:pPr algn="ctr">
              <a:buFontTx/>
              <a:buNone/>
            </a:pPr>
            <a:r>
              <a:rPr lang="en-US" i="1">
                <a:solidFill>
                  <a:srgbClr val="008000"/>
                </a:solidFill>
              </a:rPr>
              <a:t>“It is the responsibility of the clinician to provide this information in an accurate and legible form.”</a:t>
            </a:r>
          </a:p>
          <a:p>
            <a:pPr algn="ctr">
              <a:buFontTx/>
              <a:buNone/>
            </a:pPr>
            <a:endParaRPr lang="en-US" i="1">
              <a:solidFill>
                <a:srgbClr val="008000"/>
              </a:solidFill>
            </a:endParaRPr>
          </a:p>
          <a:p>
            <a:pPr algn="ctr">
              <a:buFontTx/>
              <a:buNone/>
            </a:pPr>
            <a:r>
              <a:rPr lang="en-US">
                <a:solidFill>
                  <a:srgbClr val="008000"/>
                </a:solidFill>
              </a:rPr>
              <a:t>So, what is the implication of </a:t>
            </a:r>
            <a:r>
              <a:rPr lang="en-US" i="1">
                <a:solidFill>
                  <a:srgbClr val="008000"/>
                </a:solidFill>
              </a:rPr>
              <a:t>not</a:t>
            </a:r>
            <a:r>
              <a:rPr lang="en-US">
                <a:solidFill>
                  <a:srgbClr val="008000"/>
                </a:solidFill>
              </a:rPr>
              <a:t> providing good information in terms of malpractice exposure of the requesting clinician?</a:t>
            </a:r>
          </a:p>
          <a:p>
            <a:pPr algn="ctr">
              <a:buFontTx/>
              <a:buNone/>
            </a:pPr>
            <a:endParaRPr lang="en-US" i="1">
              <a:solidFill>
                <a:srgbClr val="008000"/>
              </a:solidFill>
            </a:endParaRPr>
          </a:p>
          <a:p>
            <a:pPr algn="ctr">
              <a:buFontTx/>
              <a:buNone/>
            </a:pPr>
            <a:endParaRPr lang="en-US" i="1">
              <a:solidFill>
                <a:srgbClr val="008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200">
                <a:solidFill>
                  <a:schemeClr val="accent2"/>
                </a:solidFill>
              </a:rPr>
              <a:t>Doing the Right Thing</a:t>
            </a:r>
          </a:p>
        </p:txBody>
      </p:sp>
      <p:sp>
        <p:nvSpPr>
          <p:cNvPr id="10243" name="Rectangle 3"/>
          <p:cNvSpPr>
            <a:spLocks noGrp="1" noChangeArrowheads="1"/>
          </p:cNvSpPr>
          <p:nvPr>
            <p:ph type="body" idx="1"/>
          </p:nvPr>
        </p:nvSpPr>
        <p:spPr>
          <a:xfrm>
            <a:off x="457200" y="1600200"/>
            <a:ext cx="8229600" cy="4953000"/>
          </a:xfrm>
        </p:spPr>
        <p:txBody>
          <a:bodyPr/>
          <a:lstStyle/>
          <a:p>
            <a:pPr algn="ctr">
              <a:lnSpc>
                <a:spcPct val="80000"/>
              </a:lnSpc>
              <a:buFontTx/>
              <a:buNone/>
            </a:pPr>
            <a:r>
              <a:rPr lang="en-US" sz="2000" i="1"/>
              <a:t>Recent Mass. case:</a:t>
            </a:r>
          </a:p>
          <a:p>
            <a:pPr algn="ctr">
              <a:lnSpc>
                <a:spcPct val="80000"/>
              </a:lnSpc>
              <a:buFontTx/>
              <a:buNone/>
            </a:pPr>
            <a:endParaRPr lang="en-US" sz="2000" i="1"/>
          </a:p>
          <a:p>
            <a:pPr>
              <a:lnSpc>
                <a:spcPct val="80000"/>
              </a:lnSpc>
            </a:pPr>
            <a:r>
              <a:rPr lang="en-US" sz="2000">
                <a:solidFill>
                  <a:schemeClr val="accent2"/>
                </a:solidFill>
              </a:rPr>
              <a:t>middle aged woman on chronic steroids gets diverticulitis</a:t>
            </a:r>
          </a:p>
          <a:p>
            <a:pPr>
              <a:lnSpc>
                <a:spcPct val="80000"/>
              </a:lnSpc>
            </a:pPr>
            <a:r>
              <a:rPr lang="en-US" sz="2000">
                <a:solidFill>
                  <a:schemeClr val="accent2"/>
                </a:solidFill>
              </a:rPr>
              <a:t>segmental mid-descending resection with temporary colostomy</a:t>
            </a:r>
          </a:p>
          <a:p>
            <a:pPr>
              <a:lnSpc>
                <a:spcPct val="80000"/>
              </a:lnSpc>
            </a:pPr>
            <a:r>
              <a:rPr lang="en-US" sz="2000">
                <a:solidFill>
                  <a:schemeClr val="accent2"/>
                </a:solidFill>
              </a:rPr>
              <a:t>later, surgeon requests BE per rectum prior to undoing colostomy</a:t>
            </a:r>
          </a:p>
          <a:p>
            <a:pPr>
              <a:lnSpc>
                <a:spcPct val="80000"/>
              </a:lnSpc>
            </a:pPr>
            <a:r>
              <a:rPr lang="en-US" sz="2000">
                <a:solidFill>
                  <a:schemeClr val="accent2"/>
                </a:solidFill>
              </a:rPr>
              <a:t>does not tell radiologist that the patient is on steroids</a:t>
            </a:r>
          </a:p>
          <a:p>
            <a:pPr>
              <a:lnSpc>
                <a:spcPct val="80000"/>
              </a:lnSpc>
            </a:pPr>
            <a:r>
              <a:rPr lang="en-US" sz="2000">
                <a:solidFill>
                  <a:schemeClr val="accent2"/>
                </a:solidFill>
              </a:rPr>
              <a:t>steroids are relative contraindication to BE; surgeons should know</a:t>
            </a:r>
          </a:p>
          <a:p>
            <a:pPr>
              <a:lnSpc>
                <a:spcPct val="80000"/>
              </a:lnSpc>
            </a:pPr>
            <a:r>
              <a:rPr lang="en-US" sz="2000">
                <a:solidFill>
                  <a:schemeClr val="accent2"/>
                </a:solidFill>
              </a:rPr>
              <a:t>BE led to perforation, healed with scarring and adhesions</a:t>
            </a:r>
          </a:p>
          <a:p>
            <a:pPr>
              <a:lnSpc>
                <a:spcPct val="80000"/>
              </a:lnSpc>
            </a:pPr>
            <a:r>
              <a:rPr lang="en-US" sz="2000">
                <a:solidFill>
                  <a:schemeClr val="accent2"/>
                </a:solidFill>
              </a:rPr>
              <a:t>Temporary colostomy thus became permanent!</a:t>
            </a:r>
          </a:p>
          <a:p>
            <a:pPr>
              <a:lnSpc>
                <a:spcPct val="80000"/>
              </a:lnSpc>
            </a:pPr>
            <a:r>
              <a:rPr lang="en-US" sz="2000">
                <a:solidFill>
                  <a:schemeClr val="accent2"/>
                </a:solidFill>
              </a:rPr>
              <a:t>Patient sued.</a:t>
            </a:r>
          </a:p>
          <a:p>
            <a:pPr>
              <a:lnSpc>
                <a:spcPct val="80000"/>
              </a:lnSpc>
            </a:pPr>
            <a:r>
              <a:rPr lang="en-US" sz="2000">
                <a:solidFill>
                  <a:schemeClr val="accent2"/>
                </a:solidFill>
              </a:rPr>
              <a:t>Jury found radiologist not guilty -- not culpable for surgeon’s error: failing to provide pertinent clinical information to the radiologist.</a:t>
            </a:r>
          </a:p>
          <a:p>
            <a:pPr>
              <a:lnSpc>
                <a:spcPct val="80000"/>
              </a:lnSpc>
              <a:buFontTx/>
              <a:buNone/>
            </a:pPr>
            <a:endParaRPr lang="en-US" sz="2000">
              <a:solidFill>
                <a:schemeClr val="accent2"/>
              </a:solidFill>
            </a:endParaRPr>
          </a:p>
          <a:p>
            <a:pPr algn="ctr">
              <a:lnSpc>
                <a:spcPct val="80000"/>
              </a:lnSpc>
              <a:buFontTx/>
              <a:buNone/>
            </a:pPr>
            <a:r>
              <a:rPr lang="en-US" sz="2000">
                <a:solidFill>
                  <a:srgbClr val="FF3300"/>
                </a:solidFill>
              </a:rPr>
              <a:t>There can be a shift of exposure burden to the requesting provider for failing to provide information appropriately!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3200">
                <a:solidFill>
                  <a:schemeClr val="accent2"/>
                </a:solidFill>
              </a:rPr>
              <a:t>Doing the Right Thing</a:t>
            </a:r>
          </a:p>
        </p:txBody>
      </p:sp>
      <p:sp>
        <p:nvSpPr>
          <p:cNvPr id="19459" name="Rectangle 3"/>
          <p:cNvSpPr>
            <a:spLocks noGrp="1" noChangeArrowheads="1"/>
          </p:cNvSpPr>
          <p:nvPr>
            <p:ph type="body" idx="1"/>
          </p:nvPr>
        </p:nvSpPr>
        <p:spPr/>
        <p:txBody>
          <a:bodyPr/>
          <a:lstStyle/>
          <a:p>
            <a:pPr algn="ctr">
              <a:lnSpc>
                <a:spcPct val="80000"/>
              </a:lnSpc>
              <a:buFontTx/>
              <a:buNone/>
            </a:pPr>
            <a:r>
              <a:rPr lang="en-US" i="1">
                <a:solidFill>
                  <a:schemeClr val="bg2"/>
                </a:solidFill>
              </a:rPr>
              <a:t>Does it help my patients if I give the radiologist pertinent clinical information?</a:t>
            </a:r>
            <a:endParaRPr lang="en-US" i="1"/>
          </a:p>
          <a:p>
            <a:pPr>
              <a:lnSpc>
                <a:spcPct val="80000"/>
              </a:lnSpc>
              <a:buFontTx/>
              <a:buNone/>
            </a:pPr>
            <a:endParaRPr lang="en-US" sz="2800"/>
          </a:p>
          <a:p>
            <a:pPr algn="ctr">
              <a:lnSpc>
                <a:spcPct val="80000"/>
              </a:lnSpc>
              <a:buFontTx/>
              <a:buNone/>
            </a:pPr>
            <a:r>
              <a:rPr lang="en-US" sz="2800" b="1">
                <a:solidFill>
                  <a:srgbClr val="008000"/>
                </a:solidFill>
              </a:rPr>
              <a:t>Yes, it clearly helps!</a:t>
            </a:r>
          </a:p>
          <a:p>
            <a:pPr algn="ctr">
              <a:lnSpc>
                <a:spcPct val="80000"/>
              </a:lnSpc>
              <a:buFontTx/>
              <a:buNone/>
            </a:pPr>
            <a:endParaRPr lang="en-US" sz="2800" b="1">
              <a:solidFill>
                <a:srgbClr val="008000"/>
              </a:solidFill>
            </a:endParaRPr>
          </a:p>
          <a:p>
            <a:pPr algn="ctr">
              <a:lnSpc>
                <a:spcPct val="80000"/>
              </a:lnSpc>
              <a:buFontTx/>
              <a:buNone/>
            </a:pPr>
            <a:r>
              <a:rPr lang="en-US" sz="2800">
                <a:solidFill>
                  <a:schemeClr val="accent2"/>
                </a:solidFill>
              </a:rPr>
              <a:t>Giving faulty information can be misleading.</a:t>
            </a:r>
          </a:p>
          <a:p>
            <a:pPr algn="ctr">
              <a:lnSpc>
                <a:spcPct val="80000"/>
              </a:lnSpc>
              <a:buFontTx/>
              <a:buNone/>
            </a:pPr>
            <a:endParaRPr lang="en-US" sz="2800">
              <a:solidFill>
                <a:schemeClr val="tx2"/>
              </a:solidFill>
            </a:endParaRPr>
          </a:p>
          <a:p>
            <a:pPr algn="ctr">
              <a:lnSpc>
                <a:spcPct val="80000"/>
              </a:lnSpc>
              <a:buFontTx/>
              <a:buNone/>
            </a:pPr>
            <a:r>
              <a:rPr lang="en-US" sz="2800">
                <a:solidFill>
                  <a:srgbClr val="FF3300"/>
                </a:solidFill>
              </a:rPr>
              <a:t>A critical lack of information could possibly increase the requesting provider’s malpractice exposure.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533400"/>
            <a:ext cx="7772400" cy="1470025"/>
          </a:xfrm>
        </p:spPr>
        <p:txBody>
          <a:bodyPr/>
          <a:lstStyle/>
          <a:p>
            <a:r>
              <a:rPr lang="en-US" sz="3200">
                <a:solidFill>
                  <a:schemeClr val="accent2"/>
                </a:solidFill>
              </a:rPr>
              <a:t>Doing the Right Thing</a:t>
            </a:r>
          </a:p>
        </p:txBody>
      </p:sp>
      <p:sp>
        <p:nvSpPr>
          <p:cNvPr id="12291" name="Rectangle 3"/>
          <p:cNvSpPr>
            <a:spLocks noGrp="1" noChangeArrowheads="1"/>
          </p:cNvSpPr>
          <p:nvPr>
            <p:ph type="subTitle" idx="1"/>
          </p:nvPr>
        </p:nvSpPr>
        <p:spPr>
          <a:xfrm>
            <a:off x="762000" y="2362200"/>
            <a:ext cx="7620000" cy="3505200"/>
          </a:xfrm>
        </p:spPr>
        <p:txBody>
          <a:bodyPr/>
          <a:lstStyle/>
          <a:p>
            <a:r>
              <a:rPr lang="en-US">
                <a:solidFill>
                  <a:srgbClr val="FF3300"/>
                </a:solidFill>
              </a:rPr>
              <a:t>A [creatinine] is a single </a:t>
            </a:r>
            <a:r>
              <a:rPr lang="en-US" i="1">
                <a:solidFill>
                  <a:srgbClr val="FF3300"/>
                </a:solidFill>
              </a:rPr>
              <a:t>quantitative</a:t>
            </a:r>
            <a:r>
              <a:rPr lang="en-US">
                <a:solidFill>
                  <a:srgbClr val="FF3300"/>
                </a:solidFill>
              </a:rPr>
              <a:t> measurement made:</a:t>
            </a:r>
          </a:p>
          <a:p>
            <a:r>
              <a:rPr lang="en-US">
                <a:solidFill>
                  <a:srgbClr val="FF3300"/>
                </a:solidFill>
              </a:rPr>
              <a:t>not by a human,</a:t>
            </a:r>
          </a:p>
          <a:p>
            <a:r>
              <a:rPr lang="en-US">
                <a:solidFill>
                  <a:srgbClr val="FF3300"/>
                </a:solidFill>
              </a:rPr>
              <a:t>without sensory perception, and</a:t>
            </a:r>
          </a:p>
          <a:p>
            <a:r>
              <a:rPr lang="en-US">
                <a:solidFill>
                  <a:srgbClr val="FF3300"/>
                </a:solidFill>
              </a:rPr>
              <a:t>without decision making.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609600"/>
            <a:ext cx="8229600" cy="1143000"/>
          </a:xfrm>
        </p:spPr>
        <p:txBody>
          <a:bodyPr/>
          <a:lstStyle/>
          <a:p>
            <a:r>
              <a:rPr lang="en-US" sz="3200">
                <a:solidFill>
                  <a:schemeClr val="accent2"/>
                </a:solidFill>
              </a:rPr>
              <a:t>Doing the Right Thing</a:t>
            </a:r>
          </a:p>
        </p:txBody>
      </p:sp>
      <p:sp>
        <p:nvSpPr>
          <p:cNvPr id="13315" name="Rectangle 3"/>
          <p:cNvSpPr>
            <a:spLocks noGrp="1" noChangeArrowheads="1"/>
          </p:cNvSpPr>
          <p:nvPr>
            <p:ph type="body" idx="1"/>
          </p:nvPr>
        </p:nvSpPr>
        <p:spPr>
          <a:xfrm>
            <a:off x="533400" y="2286000"/>
            <a:ext cx="8077200" cy="2895600"/>
          </a:xfrm>
        </p:spPr>
        <p:txBody>
          <a:bodyPr/>
          <a:lstStyle/>
          <a:p>
            <a:pPr algn="ctr">
              <a:lnSpc>
                <a:spcPct val="90000"/>
              </a:lnSpc>
              <a:buFontTx/>
              <a:buNone/>
            </a:pPr>
            <a:r>
              <a:rPr lang="en-US" sz="2800">
                <a:solidFill>
                  <a:srgbClr val="008000"/>
                </a:solidFill>
              </a:rPr>
              <a:t>Medical imaging interpretations are complex derivations and analyses that depend on:</a:t>
            </a:r>
          </a:p>
          <a:p>
            <a:pPr algn="ctr">
              <a:lnSpc>
                <a:spcPct val="90000"/>
              </a:lnSpc>
              <a:buFontTx/>
              <a:buNone/>
            </a:pPr>
            <a:r>
              <a:rPr lang="en-US" sz="2800" b="1">
                <a:solidFill>
                  <a:srgbClr val="008000"/>
                </a:solidFill>
              </a:rPr>
              <a:t>human</a:t>
            </a:r>
          </a:p>
          <a:p>
            <a:pPr algn="ctr">
              <a:lnSpc>
                <a:spcPct val="90000"/>
              </a:lnSpc>
              <a:buFontTx/>
              <a:buNone/>
            </a:pPr>
            <a:r>
              <a:rPr lang="en-US" sz="2800">
                <a:solidFill>
                  <a:srgbClr val="008000"/>
                </a:solidFill>
              </a:rPr>
              <a:t>sensory perception and</a:t>
            </a:r>
          </a:p>
          <a:p>
            <a:pPr algn="ctr">
              <a:lnSpc>
                <a:spcPct val="90000"/>
              </a:lnSpc>
              <a:buFontTx/>
              <a:buNone/>
            </a:pPr>
            <a:r>
              <a:rPr lang="en-US" sz="2800" i="1">
                <a:solidFill>
                  <a:srgbClr val="008000"/>
                </a:solidFill>
              </a:rPr>
              <a:t>qualitative</a:t>
            </a:r>
          </a:p>
          <a:p>
            <a:pPr algn="ctr">
              <a:lnSpc>
                <a:spcPct val="90000"/>
              </a:lnSpc>
              <a:buFontTx/>
              <a:buNone/>
            </a:pPr>
            <a:r>
              <a:rPr lang="en-US" sz="2800">
                <a:solidFill>
                  <a:srgbClr val="008000"/>
                </a:solidFill>
              </a:rPr>
              <a:t>decision making.</a:t>
            </a:r>
          </a:p>
          <a:p>
            <a:pPr>
              <a:lnSpc>
                <a:spcPct val="90000"/>
              </a:lnSpc>
            </a:pPr>
            <a:endParaRPr lang="en-US"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3200">
                <a:solidFill>
                  <a:schemeClr val="accent2"/>
                </a:solidFill>
              </a:rPr>
              <a:t>Doing the Right Thing</a:t>
            </a:r>
          </a:p>
        </p:txBody>
      </p:sp>
      <p:sp>
        <p:nvSpPr>
          <p:cNvPr id="7171" name="Rectangle 3"/>
          <p:cNvSpPr>
            <a:spLocks noGrp="1" noChangeArrowheads="1"/>
          </p:cNvSpPr>
          <p:nvPr>
            <p:ph type="body" idx="1"/>
          </p:nvPr>
        </p:nvSpPr>
        <p:spPr>
          <a:xfrm>
            <a:off x="457200" y="2362200"/>
            <a:ext cx="8229600" cy="2133600"/>
          </a:xfrm>
        </p:spPr>
        <p:txBody>
          <a:bodyPr/>
          <a:lstStyle/>
          <a:p>
            <a:pPr algn="ctr">
              <a:buFontTx/>
              <a:buNone/>
            </a:pPr>
            <a:r>
              <a:rPr lang="en-US" sz="3600">
                <a:solidFill>
                  <a:schemeClr val="bg2"/>
                </a:solidFill>
              </a:rPr>
              <a:t>Does it help my patients if I give the radiologist pertinent clinical information?</a:t>
            </a:r>
            <a:endParaRPr lang="en-US" sz="2400"/>
          </a:p>
          <a:p>
            <a:pPr>
              <a:buFontTx/>
              <a:buNone/>
            </a:pPr>
            <a:endParaRPr lang="en-US" sz="2400"/>
          </a:p>
          <a:p>
            <a:pPr algn="ctr">
              <a:buFontTx/>
              <a:buNone/>
            </a:pPr>
            <a:endParaRPr lang="en-US" sz="3600">
              <a:solidFill>
                <a:srgbClr val="008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3200">
                <a:solidFill>
                  <a:schemeClr val="accent2"/>
                </a:solidFill>
              </a:rPr>
              <a:t>Doing the Right Thing</a:t>
            </a:r>
          </a:p>
        </p:txBody>
      </p:sp>
      <p:sp>
        <p:nvSpPr>
          <p:cNvPr id="20483" name="Rectangle 3"/>
          <p:cNvSpPr>
            <a:spLocks noGrp="1" noChangeArrowheads="1"/>
          </p:cNvSpPr>
          <p:nvPr>
            <p:ph type="body" idx="1"/>
          </p:nvPr>
        </p:nvSpPr>
        <p:spPr/>
        <p:txBody>
          <a:bodyPr/>
          <a:lstStyle/>
          <a:p>
            <a:pPr algn="ctr">
              <a:lnSpc>
                <a:spcPct val="80000"/>
              </a:lnSpc>
              <a:buFontTx/>
              <a:buNone/>
            </a:pPr>
            <a:r>
              <a:rPr lang="en-US" sz="2800">
                <a:solidFill>
                  <a:schemeClr val="bg2"/>
                </a:solidFill>
              </a:rPr>
              <a:t>Does it help my patients if I give the radiologist pertinent clinical information?</a:t>
            </a:r>
            <a:endParaRPr lang="en-US" sz="1800"/>
          </a:p>
          <a:p>
            <a:pPr>
              <a:lnSpc>
                <a:spcPct val="80000"/>
              </a:lnSpc>
              <a:buFontTx/>
              <a:buNone/>
            </a:pPr>
            <a:endParaRPr lang="en-US" sz="1800"/>
          </a:p>
          <a:p>
            <a:pPr algn="ctr">
              <a:lnSpc>
                <a:spcPct val="80000"/>
              </a:lnSpc>
              <a:buFontTx/>
              <a:buNone/>
            </a:pPr>
            <a:r>
              <a:rPr lang="en-US" sz="1800" i="1">
                <a:solidFill>
                  <a:schemeClr val="bg2"/>
                </a:solidFill>
              </a:rPr>
              <a:t>Study #1:</a:t>
            </a:r>
          </a:p>
          <a:p>
            <a:pPr algn="ctr">
              <a:lnSpc>
                <a:spcPct val="80000"/>
              </a:lnSpc>
              <a:buFontTx/>
              <a:buNone/>
            </a:pPr>
            <a:r>
              <a:rPr lang="en-US" sz="1800"/>
              <a:t>Influence of Availability of Clinical History on Detection of Early Stroke Using Unenhanced CT and Diffusion-Weighted MR Imaging</a:t>
            </a:r>
          </a:p>
          <a:p>
            <a:pPr algn="ctr">
              <a:lnSpc>
                <a:spcPct val="80000"/>
              </a:lnSpc>
              <a:buFontTx/>
              <a:buNone/>
            </a:pPr>
            <a:r>
              <a:rPr lang="en-US" sz="1600"/>
              <a:t>Mullins ME, Lev MH </a:t>
            </a:r>
            <a:r>
              <a:rPr lang="en-US" sz="1600" i="1"/>
              <a:t>et al</a:t>
            </a:r>
            <a:r>
              <a:rPr lang="en-US" sz="1600"/>
              <a:t> at MGH: </a:t>
            </a:r>
            <a:r>
              <a:rPr lang="en-US" sz="1600" i="1"/>
              <a:t>AJR </a:t>
            </a:r>
            <a:r>
              <a:rPr lang="en-US" sz="1600"/>
              <a:t>2002;179:223–228</a:t>
            </a:r>
          </a:p>
          <a:p>
            <a:pPr algn="ctr">
              <a:lnSpc>
                <a:spcPct val="80000"/>
              </a:lnSpc>
              <a:buFontTx/>
              <a:buNone/>
            </a:pPr>
            <a:endParaRPr lang="en-US" sz="1600"/>
          </a:p>
          <a:p>
            <a:pPr algn="ctr">
              <a:lnSpc>
                <a:spcPct val="80000"/>
              </a:lnSpc>
              <a:buFontTx/>
              <a:buNone/>
            </a:pPr>
            <a:r>
              <a:rPr lang="en-US" sz="2400" i="1">
                <a:solidFill>
                  <a:schemeClr val="accent2"/>
                </a:solidFill>
              </a:rPr>
              <a:t>Regarding CVA and brain CT:</a:t>
            </a:r>
          </a:p>
          <a:p>
            <a:pPr algn="ctr">
              <a:lnSpc>
                <a:spcPct val="80000"/>
              </a:lnSpc>
              <a:buFontTx/>
              <a:buNone/>
            </a:pPr>
            <a:r>
              <a:rPr lang="en-US" sz="2800">
                <a:solidFill>
                  <a:srgbClr val="008000"/>
                </a:solidFill>
              </a:rPr>
              <a:t>“Availability of a clinical history indicating that early stroke is suspected significantly improves the sensitivity for detecting strokes on unenhanced CT without reducing specificity.”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3200">
                <a:solidFill>
                  <a:schemeClr val="accent2"/>
                </a:solidFill>
              </a:rPr>
              <a:t>Doing the Right Thing</a:t>
            </a:r>
          </a:p>
        </p:txBody>
      </p:sp>
      <p:sp>
        <p:nvSpPr>
          <p:cNvPr id="8195" name="Rectangle 3"/>
          <p:cNvSpPr>
            <a:spLocks noGrp="1" noChangeArrowheads="1"/>
          </p:cNvSpPr>
          <p:nvPr>
            <p:ph type="body" idx="1"/>
          </p:nvPr>
        </p:nvSpPr>
        <p:spPr/>
        <p:txBody>
          <a:bodyPr/>
          <a:lstStyle/>
          <a:p>
            <a:pPr algn="ctr">
              <a:lnSpc>
                <a:spcPct val="90000"/>
              </a:lnSpc>
              <a:buFontTx/>
              <a:buNone/>
            </a:pPr>
            <a:r>
              <a:rPr lang="en-US" sz="2800">
                <a:solidFill>
                  <a:schemeClr val="bg2"/>
                </a:solidFill>
              </a:rPr>
              <a:t>Does it help my patients if I give the radiologist pertinent clinical information?</a:t>
            </a:r>
            <a:endParaRPr lang="en-US" sz="1800"/>
          </a:p>
          <a:p>
            <a:pPr>
              <a:lnSpc>
                <a:spcPct val="90000"/>
              </a:lnSpc>
              <a:buFontTx/>
              <a:buNone/>
            </a:pPr>
            <a:endParaRPr lang="en-US" sz="1800"/>
          </a:p>
          <a:p>
            <a:pPr algn="ctr">
              <a:lnSpc>
                <a:spcPct val="90000"/>
              </a:lnSpc>
              <a:buFontTx/>
              <a:buNone/>
            </a:pPr>
            <a:r>
              <a:rPr lang="en-US" sz="1800" i="1">
                <a:solidFill>
                  <a:schemeClr val="bg2"/>
                </a:solidFill>
              </a:rPr>
              <a:t>Study #2:</a:t>
            </a:r>
            <a:endParaRPr lang="en-US" sz="1800"/>
          </a:p>
          <a:p>
            <a:pPr algn="ctr">
              <a:lnSpc>
                <a:spcPct val="90000"/>
              </a:lnSpc>
              <a:buFontTx/>
              <a:buNone/>
            </a:pPr>
            <a:r>
              <a:rPr lang="en-US" sz="1800"/>
              <a:t>Pitfalls in the Radiologic Diagnosis of Lung Cancer</a:t>
            </a:r>
          </a:p>
          <a:p>
            <a:pPr algn="ctr">
              <a:lnSpc>
                <a:spcPct val="90000"/>
              </a:lnSpc>
              <a:buFontTx/>
              <a:buNone/>
            </a:pPr>
            <a:r>
              <a:rPr lang="en-US" sz="1600"/>
              <a:t>Woodring JH at U. of Kentucky: </a:t>
            </a:r>
            <a:r>
              <a:rPr lang="en-US" sz="1600" i="1"/>
              <a:t>AJR </a:t>
            </a:r>
            <a:r>
              <a:rPr lang="en-US" sz="1600"/>
              <a:t>1990;154:1165-1175</a:t>
            </a:r>
          </a:p>
          <a:p>
            <a:pPr algn="ctr">
              <a:lnSpc>
                <a:spcPct val="90000"/>
              </a:lnSpc>
              <a:buFontTx/>
              <a:buNone/>
            </a:pPr>
            <a:endParaRPr lang="en-US" sz="1600"/>
          </a:p>
          <a:p>
            <a:pPr algn="ctr">
              <a:lnSpc>
                <a:spcPct val="90000"/>
              </a:lnSpc>
              <a:buFontTx/>
              <a:buNone/>
            </a:pPr>
            <a:r>
              <a:rPr lang="en-US" sz="2400" i="1">
                <a:solidFill>
                  <a:schemeClr val="accent2"/>
                </a:solidFill>
              </a:rPr>
              <a:t>Regarding CXR detection of lung cancer:</a:t>
            </a:r>
            <a:endParaRPr lang="en-US" sz="2400">
              <a:solidFill>
                <a:srgbClr val="008000"/>
              </a:solidFill>
            </a:endParaRPr>
          </a:p>
          <a:p>
            <a:pPr algn="ctr">
              <a:lnSpc>
                <a:spcPct val="90000"/>
              </a:lnSpc>
              <a:buFontTx/>
              <a:buNone/>
            </a:pPr>
            <a:r>
              <a:rPr lang="en-US" sz="2800">
                <a:solidFill>
                  <a:srgbClr val="008000"/>
                </a:solidFill>
              </a:rPr>
              <a:t>“… perceptual errors can be reduced by … assimilation of the patient’s history and clinical symptoms in the decision-making process …” amongst other factors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3200">
                <a:solidFill>
                  <a:schemeClr val="accent2"/>
                </a:solidFill>
              </a:rPr>
              <a:t>Doing the Right Thing</a:t>
            </a:r>
          </a:p>
        </p:txBody>
      </p:sp>
      <p:sp>
        <p:nvSpPr>
          <p:cNvPr id="9219" name="Rectangle 3"/>
          <p:cNvSpPr>
            <a:spLocks noGrp="1" noChangeArrowheads="1"/>
          </p:cNvSpPr>
          <p:nvPr>
            <p:ph type="body" idx="1"/>
          </p:nvPr>
        </p:nvSpPr>
        <p:spPr/>
        <p:txBody>
          <a:bodyPr/>
          <a:lstStyle/>
          <a:p>
            <a:pPr algn="ctr">
              <a:lnSpc>
                <a:spcPct val="80000"/>
              </a:lnSpc>
              <a:buFontTx/>
              <a:buNone/>
            </a:pPr>
            <a:r>
              <a:rPr lang="en-US" sz="2800" i="1">
                <a:solidFill>
                  <a:schemeClr val="bg2"/>
                </a:solidFill>
              </a:rPr>
              <a:t>Does it help my patients if I give the radiologist pertinent clinical information?</a:t>
            </a:r>
            <a:endParaRPr lang="en-US" sz="2800" i="1"/>
          </a:p>
          <a:p>
            <a:pPr>
              <a:lnSpc>
                <a:spcPct val="80000"/>
              </a:lnSpc>
              <a:buFontTx/>
              <a:buNone/>
            </a:pPr>
            <a:endParaRPr lang="en-US" sz="2800"/>
          </a:p>
          <a:p>
            <a:pPr algn="ctr">
              <a:lnSpc>
                <a:spcPct val="80000"/>
              </a:lnSpc>
              <a:buFontTx/>
              <a:buNone/>
            </a:pPr>
            <a:r>
              <a:rPr lang="en-US" sz="1800" i="1">
                <a:solidFill>
                  <a:schemeClr val="bg2"/>
                </a:solidFill>
              </a:rPr>
              <a:t>Study #3:</a:t>
            </a:r>
            <a:endParaRPr lang="en-US" sz="1800"/>
          </a:p>
          <a:p>
            <a:pPr algn="ctr">
              <a:lnSpc>
                <a:spcPct val="80000"/>
              </a:lnSpc>
              <a:buFontTx/>
              <a:buNone/>
            </a:pPr>
            <a:r>
              <a:rPr lang="en-US" sz="1800"/>
              <a:t>Interpretation of Radiographs: Effect of Clinical History</a:t>
            </a:r>
          </a:p>
          <a:p>
            <a:pPr algn="ctr">
              <a:lnSpc>
                <a:spcPct val="80000"/>
              </a:lnSpc>
              <a:buFontTx/>
              <a:buNone/>
            </a:pPr>
            <a:r>
              <a:rPr lang="en-US" sz="1600"/>
              <a:t>Doubilet P &amp; Herman PG at B&amp;W’s Hosp: </a:t>
            </a:r>
            <a:r>
              <a:rPr lang="en-US" sz="1600" i="1"/>
              <a:t>AJR </a:t>
            </a:r>
            <a:r>
              <a:rPr lang="en-US" sz="1600"/>
              <a:t>1981;137:1055-1058</a:t>
            </a:r>
          </a:p>
          <a:p>
            <a:pPr algn="ctr">
              <a:lnSpc>
                <a:spcPct val="80000"/>
              </a:lnSpc>
              <a:buFontTx/>
              <a:buNone/>
            </a:pPr>
            <a:endParaRPr lang="en-US" sz="1600"/>
          </a:p>
          <a:p>
            <a:pPr algn="ctr">
              <a:lnSpc>
                <a:spcPct val="80000"/>
              </a:lnSpc>
              <a:buFontTx/>
              <a:buNone/>
            </a:pPr>
            <a:r>
              <a:rPr lang="en-US" sz="2400" i="1">
                <a:solidFill>
                  <a:schemeClr val="accent2"/>
                </a:solidFill>
              </a:rPr>
              <a:t>Regarding various abnormalities by CXR:</a:t>
            </a:r>
            <a:endParaRPr lang="en-US" sz="2400">
              <a:solidFill>
                <a:srgbClr val="008000"/>
              </a:solidFill>
            </a:endParaRPr>
          </a:p>
          <a:p>
            <a:pPr algn="ctr">
              <a:lnSpc>
                <a:spcPct val="80000"/>
              </a:lnSpc>
              <a:buFontTx/>
              <a:buNone/>
            </a:pPr>
            <a:r>
              <a:rPr lang="en-US" sz="2400">
                <a:solidFill>
                  <a:srgbClr val="008000"/>
                </a:solidFill>
              </a:rPr>
              <a:t>“There was a statistically significant (p &lt; 0.01) increase in the rate of true positive readings in the presence of a suggestive as compared to nonsuggestive history: 16%-72% for residents’ readings, 38%-84% for combined resident-staff readings.”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3200">
                <a:solidFill>
                  <a:schemeClr val="accent2"/>
                </a:solidFill>
              </a:rPr>
              <a:t>Doing the Right Thing</a:t>
            </a:r>
          </a:p>
        </p:txBody>
      </p:sp>
      <p:sp>
        <p:nvSpPr>
          <p:cNvPr id="14339" name="Rectangle 3"/>
          <p:cNvSpPr>
            <a:spLocks noGrp="1" noChangeArrowheads="1"/>
          </p:cNvSpPr>
          <p:nvPr>
            <p:ph type="body" idx="1"/>
          </p:nvPr>
        </p:nvSpPr>
        <p:spPr>
          <a:xfrm>
            <a:off x="304800" y="1600200"/>
            <a:ext cx="8534400" cy="4648200"/>
          </a:xfrm>
        </p:spPr>
        <p:txBody>
          <a:bodyPr/>
          <a:lstStyle/>
          <a:p>
            <a:pPr algn="ctr">
              <a:lnSpc>
                <a:spcPct val="80000"/>
              </a:lnSpc>
              <a:buFontTx/>
              <a:buNone/>
            </a:pPr>
            <a:r>
              <a:rPr lang="en-US" sz="2000" i="1">
                <a:solidFill>
                  <a:schemeClr val="bg2"/>
                </a:solidFill>
              </a:rPr>
              <a:t>Does it help my patients if I give the radiologist pertinent clinical information?</a:t>
            </a:r>
            <a:endParaRPr lang="en-US" sz="2000" i="1"/>
          </a:p>
          <a:p>
            <a:pPr>
              <a:lnSpc>
                <a:spcPct val="80000"/>
              </a:lnSpc>
              <a:buFontTx/>
              <a:buNone/>
            </a:pPr>
            <a:endParaRPr lang="en-US" sz="2000"/>
          </a:p>
          <a:p>
            <a:pPr algn="ctr">
              <a:lnSpc>
                <a:spcPct val="80000"/>
              </a:lnSpc>
              <a:buFontTx/>
              <a:buNone/>
            </a:pPr>
            <a:r>
              <a:rPr lang="en-US" sz="1600" i="1">
                <a:solidFill>
                  <a:schemeClr val="bg2"/>
                </a:solidFill>
              </a:rPr>
              <a:t>Study #4:</a:t>
            </a:r>
            <a:endParaRPr lang="en-US" sz="1600"/>
          </a:p>
          <a:p>
            <a:pPr algn="ctr">
              <a:lnSpc>
                <a:spcPct val="80000"/>
              </a:lnSpc>
              <a:buFontTx/>
              <a:buNone/>
            </a:pPr>
            <a:r>
              <a:rPr lang="en-US" sz="1600"/>
              <a:t>The Influence of Clinical Information on the Reporting of CT by Radiologists</a:t>
            </a:r>
          </a:p>
          <a:p>
            <a:pPr algn="ctr">
              <a:lnSpc>
                <a:spcPct val="80000"/>
              </a:lnSpc>
              <a:buFontTx/>
              <a:buNone/>
            </a:pPr>
            <a:r>
              <a:rPr lang="en-US" sz="1400"/>
              <a:t>Leslie A </a:t>
            </a:r>
            <a:r>
              <a:rPr lang="en-US" sz="1400" i="1"/>
              <a:t>et al</a:t>
            </a:r>
            <a:r>
              <a:rPr lang="en-US" sz="1400"/>
              <a:t>, from England: </a:t>
            </a:r>
            <a:r>
              <a:rPr lang="en-US" sz="1400" i="1"/>
              <a:t>BJR </a:t>
            </a:r>
            <a:r>
              <a:rPr lang="en-US" sz="1400"/>
              <a:t>2000;73:1052-1055</a:t>
            </a:r>
          </a:p>
          <a:p>
            <a:pPr algn="ctr">
              <a:lnSpc>
                <a:spcPct val="80000"/>
              </a:lnSpc>
              <a:buFontTx/>
              <a:buNone/>
            </a:pPr>
            <a:endParaRPr lang="en-US" sz="1200"/>
          </a:p>
          <a:p>
            <a:pPr algn="ctr">
              <a:lnSpc>
                <a:spcPct val="80000"/>
              </a:lnSpc>
              <a:buFontTx/>
              <a:buNone/>
            </a:pPr>
            <a:endParaRPr lang="en-US" sz="1200"/>
          </a:p>
          <a:p>
            <a:pPr algn="ctr">
              <a:lnSpc>
                <a:spcPct val="80000"/>
              </a:lnSpc>
              <a:buFontTx/>
              <a:buNone/>
            </a:pPr>
            <a:r>
              <a:rPr lang="en-US" sz="2000" i="1">
                <a:solidFill>
                  <a:schemeClr val="accent2"/>
                </a:solidFill>
              </a:rPr>
              <a:t>Regarding various abnormalities in various CT exam types:</a:t>
            </a:r>
          </a:p>
          <a:p>
            <a:pPr algn="ctr">
              <a:lnSpc>
                <a:spcPct val="80000"/>
              </a:lnSpc>
              <a:buFontTx/>
              <a:buNone/>
            </a:pPr>
            <a:endParaRPr lang="en-US" sz="1800">
              <a:solidFill>
                <a:srgbClr val="008000"/>
              </a:solidFill>
            </a:endParaRPr>
          </a:p>
          <a:p>
            <a:pPr algn="ctr">
              <a:lnSpc>
                <a:spcPct val="80000"/>
              </a:lnSpc>
              <a:buFontTx/>
              <a:buNone/>
            </a:pPr>
            <a:r>
              <a:rPr lang="en-US" sz="2400">
                <a:solidFill>
                  <a:srgbClr val="008000"/>
                </a:solidFill>
              </a:rPr>
              <a:t>“. . . clinical information affects the CT report. If the information is accurate, it has a beneficial effect; if it is inaccurate, it has a detrimental effect. The more complex the investigation, the more important the clinical information.  . . .  </a:t>
            </a:r>
            <a:r>
              <a:rPr lang="en-US" sz="2400" i="1">
                <a:solidFill>
                  <a:srgbClr val="008000"/>
                </a:solidFill>
              </a:rPr>
              <a:t>It is the responsibility of the clinician to provide this information in an accurate and legible form</a:t>
            </a:r>
            <a:r>
              <a:rPr lang="en-US" sz="2400">
                <a:solidFill>
                  <a:srgbClr val="008000"/>
                </a:solidFill>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3200">
                <a:solidFill>
                  <a:schemeClr val="accent2"/>
                </a:solidFill>
              </a:rPr>
              <a:t>Doing the Right Thing</a:t>
            </a:r>
          </a:p>
        </p:txBody>
      </p:sp>
      <p:sp>
        <p:nvSpPr>
          <p:cNvPr id="16387" name="Rectangle 3"/>
          <p:cNvSpPr>
            <a:spLocks noGrp="1" noChangeArrowheads="1"/>
          </p:cNvSpPr>
          <p:nvPr>
            <p:ph type="body" idx="1"/>
          </p:nvPr>
        </p:nvSpPr>
        <p:spPr/>
        <p:txBody>
          <a:bodyPr/>
          <a:lstStyle/>
          <a:p>
            <a:pPr algn="ctr">
              <a:lnSpc>
                <a:spcPct val="80000"/>
              </a:lnSpc>
              <a:buFontTx/>
              <a:buNone/>
            </a:pPr>
            <a:r>
              <a:rPr lang="en-US" sz="2800" i="1">
                <a:solidFill>
                  <a:schemeClr val="bg2"/>
                </a:solidFill>
              </a:rPr>
              <a:t>Does it help my patients if I give the radiologist pertinent clinical information?</a:t>
            </a:r>
            <a:endParaRPr lang="en-US" sz="2800" i="1"/>
          </a:p>
          <a:p>
            <a:pPr>
              <a:lnSpc>
                <a:spcPct val="80000"/>
              </a:lnSpc>
              <a:buFontTx/>
              <a:buNone/>
            </a:pPr>
            <a:endParaRPr lang="en-US" sz="2800"/>
          </a:p>
          <a:p>
            <a:pPr algn="ctr">
              <a:lnSpc>
                <a:spcPct val="80000"/>
              </a:lnSpc>
              <a:buFontTx/>
              <a:buNone/>
            </a:pPr>
            <a:r>
              <a:rPr lang="en-US" sz="2000" i="1">
                <a:solidFill>
                  <a:schemeClr val="bg2"/>
                </a:solidFill>
              </a:rPr>
              <a:t>Study #5:</a:t>
            </a:r>
            <a:endParaRPr lang="en-US" sz="2000"/>
          </a:p>
          <a:p>
            <a:pPr algn="ctr">
              <a:lnSpc>
                <a:spcPct val="80000"/>
              </a:lnSpc>
              <a:buFontTx/>
              <a:buNone/>
            </a:pPr>
            <a:r>
              <a:rPr lang="en-US" sz="1800"/>
              <a:t>Malpractice Issues in Radiology: Alliterative Errors</a:t>
            </a:r>
          </a:p>
          <a:p>
            <a:pPr algn="ctr">
              <a:lnSpc>
                <a:spcPct val="80000"/>
              </a:lnSpc>
              <a:buFontTx/>
              <a:buNone/>
            </a:pPr>
            <a:r>
              <a:rPr lang="en-US" sz="1600"/>
              <a:t>Berlin L, from Rush (Chicago): </a:t>
            </a:r>
            <a:r>
              <a:rPr lang="en-US" sz="1600" i="1"/>
              <a:t>AJR </a:t>
            </a:r>
            <a:r>
              <a:rPr lang="en-US" sz="1600"/>
              <a:t>2000;174:925-931</a:t>
            </a:r>
          </a:p>
          <a:p>
            <a:pPr algn="ctr">
              <a:lnSpc>
                <a:spcPct val="80000"/>
              </a:lnSpc>
              <a:buFontTx/>
              <a:buNone/>
            </a:pPr>
            <a:endParaRPr lang="en-US" sz="1600"/>
          </a:p>
          <a:p>
            <a:pPr algn="ctr">
              <a:lnSpc>
                <a:spcPct val="80000"/>
              </a:lnSpc>
              <a:buFontTx/>
              <a:buNone/>
            </a:pPr>
            <a:endParaRPr lang="en-US" sz="1600"/>
          </a:p>
          <a:p>
            <a:pPr algn="ctr">
              <a:lnSpc>
                <a:spcPct val="80000"/>
              </a:lnSpc>
              <a:buFontTx/>
              <a:buNone/>
            </a:pPr>
            <a:r>
              <a:rPr lang="en-US" sz="2400" i="1">
                <a:solidFill>
                  <a:schemeClr val="accent2"/>
                </a:solidFill>
              </a:rPr>
              <a:t>Regarding radiology, in general:</a:t>
            </a:r>
          </a:p>
          <a:p>
            <a:pPr algn="ctr">
              <a:lnSpc>
                <a:spcPct val="80000"/>
              </a:lnSpc>
              <a:buFontTx/>
              <a:buNone/>
            </a:pPr>
            <a:endParaRPr lang="en-US" sz="2400">
              <a:solidFill>
                <a:srgbClr val="008000"/>
              </a:solidFill>
            </a:endParaRPr>
          </a:p>
          <a:p>
            <a:pPr algn="ctr">
              <a:lnSpc>
                <a:spcPct val="80000"/>
              </a:lnSpc>
              <a:buFontTx/>
              <a:buNone/>
            </a:pPr>
            <a:r>
              <a:rPr lang="en-US" sz="2400">
                <a:solidFill>
                  <a:srgbClr val="008000"/>
                </a:solidFill>
              </a:rPr>
              <a:t>“There is no doubt that knowledge of a patient’s history and clinical findings improves accuracy of radiologic interpretations.”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9863</TotalTime>
  <Words>982</Words>
  <Application>Microsoft Office PowerPoint</Application>
  <PresentationFormat>On-screen Show (4:3)</PresentationFormat>
  <Paragraphs>148</Paragraphs>
  <Slides>13</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Default Design</vt:lpstr>
      <vt:lpstr>Doing the Right Thing</vt:lpstr>
      <vt:lpstr>Doing the Right Thing</vt:lpstr>
      <vt:lpstr>Doing the Right Thing</vt:lpstr>
      <vt:lpstr>Doing the Right Thing</vt:lpstr>
      <vt:lpstr>Doing the Right Thing</vt:lpstr>
      <vt:lpstr>Doing the Right Thing</vt:lpstr>
      <vt:lpstr>Doing the Right Thing</vt:lpstr>
      <vt:lpstr>Doing the Right Thing</vt:lpstr>
      <vt:lpstr>Doing the Right Thing</vt:lpstr>
      <vt:lpstr>Doing the Right Thing</vt:lpstr>
      <vt:lpstr>Doing the Right Thing</vt:lpstr>
      <vt:lpstr>Doing the Right Thing</vt:lpstr>
      <vt:lpstr>Doing the Right Thing</vt:lpstr>
    </vt:vector>
  </TitlesOfParts>
  <Company>Tufts Medical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Doing the Right Thing</dc:title>
  <dc:creator>Tufts-NEMC</dc:creator>
  <cp:lastModifiedBy>smunn</cp:lastModifiedBy>
  <cp:revision>12</cp:revision>
  <dcterms:created xsi:type="dcterms:W3CDTF">2008-12-02T21:06:01Z</dcterms:created>
  <dcterms:modified xsi:type="dcterms:W3CDTF">2013-02-07T14:11:08Z</dcterms:modified>
</cp:coreProperties>
</file>